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0" r:id="rId3"/>
    <p:sldId id="258" r:id="rId4"/>
    <p:sldId id="259" r:id="rId5"/>
    <p:sldId id="260" r:id="rId6"/>
    <p:sldId id="293" r:id="rId7"/>
    <p:sldId id="261" r:id="rId8"/>
    <p:sldId id="263" r:id="rId9"/>
    <p:sldId id="266" r:id="rId10"/>
    <p:sldId id="271" r:id="rId11"/>
    <p:sldId id="288" r:id="rId12"/>
    <p:sldId id="289" r:id="rId13"/>
    <p:sldId id="290" r:id="rId14"/>
    <p:sldId id="272" r:id="rId15"/>
    <p:sldId id="281" r:id="rId16"/>
    <p:sldId id="283" r:id="rId17"/>
    <p:sldId id="284" r:id="rId18"/>
    <p:sldId id="279" r:id="rId19"/>
    <p:sldId id="277" r:id="rId20"/>
    <p:sldId id="276" r:id="rId21"/>
    <p:sldId id="270" r:id="rId22"/>
    <p:sldId id="268" r:id="rId23"/>
    <p:sldId id="295" r:id="rId24"/>
    <p:sldId id="298" r:id="rId25"/>
    <p:sldId id="299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3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63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3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96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8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4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7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5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0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8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43B6-1D5C-4A95-8578-CE27B41842E7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2023-10-01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4651-D4D5-4D88-ACDB-ED0E84B1FB2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5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Sztuka, filozofia i medycyna w teatrze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600451"/>
            <a:ext cx="8534400" cy="1752600"/>
          </a:xfrm>
        </p:spPr>
        <p:txBody>
          <a:bodyPr/>
          <a:lstStyle/>
          <a:p>
            <a:endParaRPr lang="pl-PL" altLang="zh-TW" dirty="0" smtClean="0"/>
          </a:p>
          <a:p>
            <a:r>
              <a:rPr lang="pl-PL" dirty="0" smtClean="0"/>
              <a:t>Jacek Rudnicki, Maciej </a:t>
            </a:r>
            <a:r>
              <a:rPr lang="pl-PL" dirty="0" err="1"/>
              <a:t>K</a:t>
            </a:r>
            <a:r>
              <a:rPr lang="pl-PL" dirty="0" err="1" smtClean="0"/>
              <a:t>ołban</a:t>
            </a:r>
            <a:endParaRPr lang="pl-PL" dirty="0" smtClean="0"/>
          </a:p>
          <a:p>
            <a:r>
              <a:rPr lang="pl-PL" dirty="0"/>
              <a:t>Szczecin </a:t>
            </a:r>
            <a:r>
              <a:rPr lang="pl-PL" dirty="0" smtClean="0"/>
              <a:t>Stara Rzeźnia 2023</a:t>
            </a:r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679" y="785794"/>
            <a:ext cx="1508012" cy="952500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17" y="785783"/>
            <a:ext cx="733425" cy="1042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6071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 pierwszy prezentacja i przyłożenie 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/>
              <a:t>Jedną z </a:t>
            </a:r>
            <a:r>
              <a:rPr lang="pl-PL" dirty="0" smtClean="0"/>
              <a:t>najważniejszych </a:t>
            </a:r>
            <a:r>
              <a:rPr lang="pl-PL" dirty="0"/>
              <a:t>ról personelu m</a:t>
            </a:r>
            <a:r>
              <a:rPr lang="pl-PL" dirty="0" smtClean="0"/>
              <a:t>edycznego </a:t>
            </a:r>
            <a:r>
              <a:rPr lang="pl-PL" dirty="0"/>
              <a:t>w teatrze jakim jest szpital jest “Nie rób czegokolwiek, usiądź tutaj”. </a:t>
            </a:r>
            <a:endParaRPr lang="pl-PL" dirty="0" smtClean="0"/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/>
              <a:t>Taki akt, </a:t>
            </a:r>
            <a:r>
              <a:rPr lang="pl-PL" dirty="0"/>
              <a:t>scena jest </a:t>
            </a:r>
            <a:r>
              <a:rPr lang="pl-PL" dirty="0" smtClean="0"/>
              <a:t>potrzebna pacjentowi </a:t>
            </a:r>
            <a:r>
              <a:rPr lang="pl-PL" dirty="0"/>
              <a:t>i lekarzowi.</a:t>
            </a:r>
          </a:p>
        </p:txBody>
      </p:sp>
    </p:spTree>
    <p:extLst>
      <p:ext uri="{BB962C8B-B14F-4D97-AF65-F5344CB8AC3E}">
        <p14:creationId xmlns:p14="http://schemas.microsoft.com/office/powerpoint/2010/main" val="1896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Uważność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„Często boją się pośpiechu, odbierają go jako przejaw pogardy. Brak dla kogoś czasu, niemożność posiedzenia z kimś w ciszy równa się odrzuceniu. </a:t>
            </a:r>
            <a:r>
              <a:rPr lang="pl-PL" sz="2800" i="1" dirty="0" smtClean="0"/>
              <a:t>(Biała lwica 2 </a:t>
            </a:r>
            <a:r>
              <a:rPr lang="pl-PL" sz="2800" i="1" dirty="0" err="1" smtClean="0"/>
              <a:t>Henning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Mankel</a:t>
            </a:r>
            <a:r>
              <a:rPr lang="pl-PL" sz="2800" i="1" dirty="0" smtClean="0"/>
              <a:t>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W teatrze jak w muzyce cisza gra swoją rolę, ma znaczenie dla tego co się stało i nastąpi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Czasami najlepsze dla pacjenta jest aby lekarz usiadł przy nim, spojrzał w oczy i pomilczał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752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Teatroterapia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M</a:t>
            </a:r>
            <a:r>
              <a:rPr lang="pl-PL" dirty="0" smtClean="0"/>
              <a:t>a </a:t>
            </a:r>
            <a:r>
              <a:rPr lang="pl-PL" dirty="0"/>
              <a:t>oczyszczający wpływ na psychikę człowieka, pozwala odreagować stłumione uczucia, stać się na chwilę kimś </a:t>
            </a:r>
            <a:r>
              <a:rPr lang="pl-PL" dirty="0" smtClean="0"/>
              <a:t>innym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dirty="0" smtClean="0"/>
              <a:t>	Psychodrama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dirty="0" smtClean="0"/>
              <a:t>	Drama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pl-PL" dirty="0" smtClean="0"/>
              <a:t>	Pantomima </a:t>
            </a:r>
          </a:p>
        </p:txBody>
      </p:sp>
    </p:spTree>
    <p:extLst>
      <p:ext uri="{BB962C8B-B14F-4D97-AF65-F5344CB8AC3E}">
        <p14:creationId xmlns:p14="http://schemas.microsoft.com/office/powerpoint/2010/main" val="8721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err="1"/>
              <a:t>Teatroterapia</a:t>
            </a:r>
            <a:r>
              <a:rPr lang="pl-PL" dirty="0"/>
              <a:t> pośrednio wiążę się z teatrem edukacyjnym, którego celem jest „wchłanianie, powtarzanie i przyswajanie odpowiednich </a:t>
            </a:r>
            <a:r>
              <a:rPr lang="pl-PL" dirty="0" err="1"/>
              <a:t>zachowań</a:t>
            </a:r>
            <a:r>
              <a:rPr lang="pl-PL" dirty="0"/>
              <a:t>” oraz uwzględnianie potrzeb intelektualnych, emocjonalnych, moralnych i estetycznych </a:t>
            </a:r>
            <a:r>
              <a:rPr lang="pl-PL" dirty="0" smtClean="0"/>
              <a:t>dziecka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err="1"/>
              <a:t>Teatroterapia</a:t>
            </a:r>
            <a:r>
              <a:rPr lang="pl-PL" dirty="0"/>
              <a:t> ma oczyszczający wpływ na psychikę człowieka, gdyż dzięki nieskrępowanemu wyrażeniu </a:t>
            </a:r>
            <a:r>
              <a:rPr lang="pl-PL" dirty="0" smtClean="0"/>
              <a:t>konfliktów „sprzyja </a:t>
            </a:r>
            <a:r>
              <a:rPr lang="pl-PL" dirty="0"/>
              <a:t>odreagowaniu stłumionych uczuć, pozwala częściowo </a:t>
            </a:r>
            <a:r>
              <a:rPr lang="pl-PL" dirty="0" smtClean="0"/>
              <a:t>w </a:t>
            </a:r>
            <a:r>
              <a:rPr lang="pl-PL" dirty="0"/>
              <a:t>ramach </a:t>
            </a:r>
            <a:r>
              <a:rPr lang="pl-PL" dirty="0" smtClean="0"/>
              <a:t>przedstawienia </a:t>
            </a:r>
            <a:r>
              <a:rPr lang="pl-PL" dirty="0"/>
              <a:t>stać się osobą, którą chciałoby się być”. Ponadto prowadzi do „zmiany zachowania w kierunku lepszego przystosowania się do rzeczywistości</a:t>
            </a:r>
            <a:r>
              <a:rPr lang="pl-PL" dirty="0" smtClean="0"/>
              <a:t>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191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Intymność nieśpieszna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  <a:buSzPct val="150000"/>
            </a:pPr>
            <a:r>
              <a:rPr lang="pl-PL" dirty="0"/>
              <a:t>Teatr jest archaiczny formą, ale daje atmosferę </a:t>
            </a:r>
            <a:r>
              <a:rPr lang="pl-PL" dirty="0" smtClean="0"/>
              <a:t>nieśpiesznej intymności</a:t>
            </a:r>
            <a:r>
              <a:rPr lang="pl-PL" dirty="0"/>
              <a:t>, medycyna jest nowoczesna a intymność zagrożona. </a:t>
            </a:r>
            <a:endParaRPr lang="pl-PL" dirty="0" smtClean="0"/>
          </a:p>
          <a:p>
            <a:pPr>
              <a:buClr>
                <a:srgbClr val="FFC000"/>
              </a:buClr>
              <a:buSzPct val="150000"/>
            </a:pPr>
            <a:r>
              <a:rPr lang="pl-PL" dirty="0" smtClean="0"/>
              <a:t>To intymna i </a:t>
            </a:r>
            <a:r>
              <a:rPr lang="pl-PL" dirty="0"/>
              <a:t>radosna atmosfera sukcesu w sytuacjach, które dotychczas kończyły się przegraną</a:t>
            </a:r>
            <a:r>
              <a:rPr lang="pl-PL" dirty="0" smtClean="0"/>
              <a:t>.</a:t>
            </a:r>
          </a:p>
          <a:p>
            <a:pPr>
              <a:buClr>
                <a:srgbClr val="FFC000"/>
              </a:buClr>
              <a:buSzPct val="150000"/>
            </a:pPr>
            <a:r>
              <a:rPr lang="pl-PL" dirty="0" smtClean="0"/>
              <a:t>A po wyjściu ze spektaklu można ją przeżyć jeszcze raz na swój sposób.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743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Medykalizacja</a:t>
            </a:r>
            <a:r>
              <a:rPr lang="pl-PL" dirty="0" smtClean="0"/>
              <a:t> i kultura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Definicja zdrowia WHO 1948 “</a:t>
            </a:r>
            <a:r>
              <a:rPr lang="pl-PL" dirty="0" smtClean="0"/>
              <a:t>stan </a:t>
            </a:r>
            <a:r>
              <a:rPr lang="pl-PL" dirty="0"/>
              <a:t>całkowitego fizycznego, umysłowego I socjalnego dobrobytu, bez </a:t>
            </a:r>
            <a:r>
              <a:rPr lang="pl-PL" dirty="0" err="1" smtClean="0"/>
              <a:t>objawó</a:t>
            </a:r>
            <a:r>
              <a:rPr lang="pl-PL" dirty="0" smtClean="0"/>
              <a:t> </a:t>
            </a:r>
            <a:r>
              <a:rPr lang="pl-PL" dirty="0"/>
              <a:t>choroby”. Definicja bardziej otwarta “dobrostan, jakość życia I osobista siła sprostania codziennemu życiu”. </a:t>
            </a:r>
            <a:endParaRPr lang="pl-PL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Kultura</a:t>
            </a:r>
            <a:r>
              <a:rPr lang="pl-PL" dirty="0"/>
              <a:t>, edukacja mają w tym swoje znaczenie.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Biomedyczne myślenie </a:t>
            </a:r>
            <a:r>
              <a:rPr lang="pl-PL" dirty="0" err="1"/>
              <a:t>patologizuje</a:t>
            </a:r>
            <a:r>
              <a:rPr lang="pl-PL" dirty="0"/>
              <a:t> zdrowie </a:t>
            </a:r>
            <a:r>
              <a:rPr lang="pl-PL" dirty="0" smtClean="0"/>
              <a:t>i </a:t>
            </a:r>
            <a:r>
              <a:rPr lang="pl-PL" dirty="0" err="1"/>
              <a:t>medykalizuje</a:t>
            </a:r>
            <a:r>
              <a:rPr lang="pl-PL" dirty="0"/>
              <a:t> życie. (Brodziński 2010)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Sama </a:t>
            </a:r>
            <a:r>
              <a:rPr lang="pl-PL" dirty="0" err="1"/>
              <a:t>medykalizacja</a:t>
            </a:r>
            <a:r>
              <a:rPr lang="pl-PL" dirty="0"/>
              <a:t> niszczy naturalną zdolność ludzi do sprostania słabości I cierpieniu.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Współczesna medycyna dehumanizuje człowieka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87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Jest różnica pomiędzy “teatrem w zdrowiu” a “</a:t>
            </a:r>
            <a:r>
              <a:rPr lang="pl-PL" dirty="0" err="1"/>
              <a:t>teatroterapią</a:t>
            </a:r>
            <a:r>
              <a:rPr lang="pl-PL" dirty="0"/>
              <a:t>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/>
              <a:t>Teatr w zdrowiu </a:t>
            </a:r>
            <a:r>
              <a:rPr lang="pl-PL" dirty="0" smtClean="0"/>
              <a:t>różni </a:t>
            </a:r>
            <a:r>
              <a:rPr lang="pl-PL" dirty="0"/>
              <a:t>się od terapii sztuką teatralną</a:t>
            </a:r>
            <a:r>
              <a:rPr lang="pl-PL" dirty="0" smtClean="0"/>
              <a:t>.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/>
              <a:t>Artyści nie będący terapeutami poprawiają indywidualną I społeczną </a:t>
            </a:r>
            <a:r>
              <a:rPr lang="pl-PL" dirty="0" smtClean="0"/>
              <a:t>zdrowotność bo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/>
              <a:t>Dla pięknej sztuki warto żyć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527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Helen Nicholson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Istnieją obawy czy teatr nie osłabia narzędzi oferowanych chorym przez serwisy </a:t>
            </a:r>
            <a:r>
              <a:rPr lang="pl-PL" dirty="0" smtClean="0"/>
              <a:t>medyczne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Teatr może przedefiniować cele człowieka </a:t>
            </a:r>
            <a:r>
              <a:rPr lang="pl-PL" dirty="0" smtClean="0"/>
              <a:t>i </a:t>
            </a:r>
            <a:r>
              <a:rPr lang="pl-PL" dirty="0"/>
              <a:t>w sposób znaczny wpłynie na cele </a:t>
            </a:r>
            <a:r>
              <a:rPr lang="pl-PL" dirty="0" smtClean="0"/>
              <a:t>artystyczne </a:t>
            </a:r>
            <a:r>
              <a:rPr lang="pl-PL" dirty="0"/>
              <a:t>i</a:t>
            </a:r>
            <a:r>
              <a:rPr lang="pl-PL" dirty="0" smtClean="0"/>
              <a:t> </a:t>
            </a:r>
            <a:r>
              <a:rPr lang="pl-PL" dirty="0"/>
              <a:t>działania medyczne. </a:t>
            </a:r>
            <a:endParaRPr lang="pl-PL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To </a:t>
            </a:r>
            <a:r>
              <a:rPr lang="pl-PL" dirty="0"/>
              <a:t>w jakimś stopniu jest paralelne do ludzi całkowicie </a:t>
            </a:r>
            <a:r>
              <a:rPr lang="pl-PL" dirty="0" smtClean="0"/>
              <a:t>pochłoniętych </a:t>
            </a:r>
            <a:r>
              <a:rPr lang="pl-PL" dirty="0"/>
              <a:t>przez światy wirtualne, dla których wszystko inne przestaje się </a:t>
            </a:r>
            <a:r>
              <a:rPr lang="pl-PL" dirty="0" smtClean="0"/>
              <a:t>liczyć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Helen Nicholson porusza kwestie etyczne o praktykach teatralnych, które mogą transformować </a:t>
            </a:r>
            <a:r>
              <a:rPr lang="pl-PL" dirty="0" smtClean="0"/>
              <a:t>ludzi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65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act2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act2 jest grupą systematycznie pracującą dla ludzi uzależnionych. </a:t>
            </a:r>
            <a:endParaRPr lang="pl-PL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Łączą uzależnionych </a:t>
            </a:r>
            <a:r>
              <a:rPr lang="pl-PL" dirty="0"/>
              <a:t>z “normalnymi” </a:t>
            </a:r>
            <a:r>
              <a:rPr lang="pl-PL" dirty="0" smtClean="0"/>
              <a:t>organizując mitingi. </a:t>
            </a:r>
            <a:r>
              <a:rPr lang="pl-PL" dirty="0"/>
              <a:t>Odbywają się każdego tygodnia. </a:t>
            </a:r>
            <a:endParaRPr lang="pl-PL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Pozwala </a:t>
            </a:r>
            <a:r>
              <a:rPr lang="pl-PL" dirty="0"/>
              <a:t>im to wyciszyć się </a:t>
            </a:r>
            <a:r>
              <a:rPr lang="pl-PL" dirty="0" smtClean="0"/>
              <a:t>i </a:t>
            </a:r>
            <a:r>
              <a:rPr lang="pl-PL" dirty="0"/>
              <a:t>podnieść własną wartość. </a:t>
            </a:r>
          </a:p>
        </p:txBody>
      </p:sp>
    </p:spTree>
    <p:extLst>
      <p:ext uri="{BB962C8B-B14F-4D97-AF65-F5344CB8AC3E}">
        <p14:creationId xmlns:p14="http://schemas.microsoft.com/office/powerpoint/2010/main" val="239640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act2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Wśród młodych uzależnionych osób </a:t>
            </a:r>
            <a:r>
              <a:rPr lang="pl-PL" dirty="0" smtClean="0"/>
              <a:t>występuje </a:t>
            </a:r>
            <a:r>
              <a:rPr lang="pl-PL" dirty="0"/>
              <a:t>tragicznie wysoka ś</a:t>
            </a:r>
            <a:r>
              <a:rPr lang="pl-PL" dirty="0" smtClean="0"/>
              <a:t>miertelność  </a:t>
            </a:r>
            <a:r>
              <a:rPr lang="pl-PL" sz="2000" i="1" dirty="0"/>
              <a:t>(</a:t>
            </a:r>
            <a:r>
              <a:rPr lang="pl-PL" sz="2000" i="1" dirty="0" err="1"/>
              <a:t>Bagasje</a:t>
            </a:r>
            <a:r>
              <a:rPr lang="pl-PL" sz="2000" i="1" dirty="0"/>
              <a:t>/</a:t>
            </a:r>
            <a:r>
              <a:rPr lang="pl-PL" sz="2000" i="1" dirty="0" err="1"/>
              <a:t>Baggage</a:t>
            </a:r>
            <a:r>
              <a:rPr lang="pl-PL" sz="2000" i="1" dirty="0"/>
              <a:t> 2009</a:t>
            </a:r>
            <a:r>
              <a:rPr lang="pl-PL" sz="2000" i="1" dirty="0" smtClean="0"/>
              <a:t>)</a:t>
            </a:r>
          </a:p>
          <a:p>
            <a:r>
              <a:rPr lang="pl-PL" dirty="0"/>
              <a:t>Kreować przestrzeń do doświadczeń nowych społecznych ról a nie dotychczasowych własnych</a:t>
            </a:r>
            <a:r>
              <a:rPr lang="pl-PL" dirty="0" smtClean="0"/>
              <a:t>.</a:t>
            </a:r>
          </a:p>
          <a:p>
            <a:r>
              <a:rPr lang="pl-PL" dirty="0"/>
              <a:t>Kreować przestrzeń marginalizująca “głosy z </a:t>
            </a:r>
            <a:r>
              <a:rPr lang="pl-PL" dirty="0" smtClean="0"/>
              <a:t>zewnątrz</a:t>
            </a:r>
            <a:r>
              <a:rPr lang="pl-PL" dirty="0"/>
              <a:t>” a słuchać głosów kultury, pomocy społecznej, zdrowotnej opieki</a:t>
            </a:r>
            <a:r>
              <a:rPr lang="pl-PL" dirty="0" smtClean="0"/>
              <a:t>.</a:t>
            </a:r>
          </a:p>
          <a:p>
            <a:r>
              <a:rPr lang="pl-PL" dirty="0"/>
              <a:t>Budować dialog promujący relacje </a:t>
            </a:r>
            <a:r>
              <a:rPr lang="pl-PL" dirty="0" smtClean="0"/>
              <a:t>i </a:t>
            </a:r>
            <a:r>
              <a:rPr lang="pl-PL" dirty="0"/>
              <a:t>walkę ze stygmatami </a:t>
            </a:r>
          </a:p>
        </p:txBody>
      </p:sp>
    </p:spTree>
    <p:extLst>
      <p:ext uri="{BB962C8B-B14F-4D97-AF65-F5344CB8AC3E}">
        <p14:creationId xmlns:p14="http://schemas.microsoft.com/office/powerpoint/2010/main" val="65341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021982" y="3060243"/>
            <a:ext cx="84227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Prof. Maciej </a:t>
            </a:r>
            <a:r>
              <a:rPr lang="pl-PL" dirty="0" err="1">
                <a:solidFill>
                  <a:srgbClr val="333333"/>
                </a:solidFill>
                <a:latin typeface="Open Sans" panose="020B0606030504020204" pitchFamily="34" charset="0"/>
              </a:rPr>
              <a:t>Kołban</a:t>
            </a: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 łączy wiedzę medyczną z talentem do poezji i sztuki teatralnej. 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Em </a:t>
            </a:r>
            <a:r>
              <a:rPr lang="pl-PL" dirty="0" err="1">
                <a:solidFill>
                  <a:srgbClr val="333333"/>
                </a:solidFill>
                <a:latin typeface="Open Sans" panose="020B0606030504020204" pitchFamily="34" charset="0"/>
              </a:rPr>
              <a:t>prof.PUM.Dr.hab.n</a:t>
            </a: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 med. Maciej </a:t>
            </a:r>
            <a:r>
              <a:rPr lang="pl-PL" dirty="0" err="1">
                <a:solidFill>
                  <a:srgbClr val="333333"/>
                </a:solidFill>
                <a:latin typeface="Open Sans" panose="020B0606030504020204" pitchFamily="34" charset="0"/>
              </a:rPr>
              <a:t>Kołban</a:t>
            </a: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 Specjalista ortopedii i traumatologii Em. Kierownik Kliniki Ortopedii i Traumatologii Dziecięcej PUM w Szczecinie Autor 223 artykułów naukowych i promotor 8 doktoratów Uczestnik Komitetu Naukowego: 1.Ortopedii i Chirurgii Narządu Ruchu 2.Ortopedii Traumatologii i Rehabilitacji Były Prezydent Polskiego Towarzystwa Ortopedii Dziecięcej /PPOS/. Pan Maciej </a:t>
            </a:r>
            <a:r>
              <a:rPr lang="pl-PL" dirty="0" err="1">
                <a:solidFill>
                  <a:srgbClr val="333333"/>
                </a:solidFill>
                <a:latin typeface="Open Sans" panose="020B0606030504020204" pitchFamily="34" charset="0"/>
              </a:rPr>
              <a:t>Kołban</a:t>
            </a: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 jest autorem trzech spektakli: „Na cudzych plecach nie wejdziesz do raju”, „Między nami nic nie było”, „Kroki i krople”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216" y="526593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05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 psychicznie chorych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err="1"/>
              <a:t>Teater</a:t>
            </a:r>
            <a:r>
              <a:rPr lang="pl-PL" dirty="0"/>
              <a:t> </a:t>
            </a:r>
            <a:r>
              <a:rPr lang="pl-PL" dirty="0" err="1"/>
              <a:t>Vildenevi</a:t>
            </a:r>
            <a:r>
              <a:rPr lang="pl-PL" dirty="0"/>
              <a:t> zajmuje się chorymi </a:t>
            </a:r>
            <a:r>
              <a:rPr lang="pl-PL" dirty="0" smtClean="0"/>
              <a:t>umysłowo, psychicznie.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Działa </a:t>
            </a:r>
            <a:r>
              <a:rPr lang="pl-PL" dirty="0"/>
              <a:t>20 lat. </a:t>
            </a:r>
            <a:r>
              <a:rPr lang="pl-PL" dirty="0" smtClean="0"/>
              <a:t>Założył </a:t>
            </a:r>
            <a:r>
              <a:rPr lang="pl-PL" dirty="0"/>
              <a:t>go </a:t>
            </a:r>
            <a:r>
              <a:rPr lang="pl-PL" dirty="0" err="1"/>
              <a:t>Eduard</a:t>
            </a:r>
            <a:r>
              <a:rPr lang="pl-PL" dirty="0"/>
              <a:t> </a:t>
            </a:r>
            <a:r>
              <a:rPr lang="pl-PL" dirty="0" err="1"/>
              <a:t>Myska</a:t>
            </a:r>
            <a:r>
              <a:rPr lang="pl-PL" dirty="0"/>
              <a:t>, który studia medyczne ukończył w Polsce.</a:t>
            </a:r>
          </a:p>
        </p:txBody>
      </p:sp>
    </p:spTree>
    <p:extLst>
      <p:ext uri="{BB962C8B-B14F-4D97-AF65-F5344CB8AC3E}">
        <p14:creationId xmlns:p14="http://schemas.microsoft.com/office/powerpoint/2010/main" val="2256934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Woody Allen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dirty="0"/>
              <a:t>W sztuce Woody Allena „</a:t>
            </a:r>
            <a:r>
              <a:rPr lang="pl-PL" dirty="0" smtClean="0"/>
              <a:t>Śmierć” (1975) „</a:t>
            </a:r>
            <a:r>
              <a:rPr lang="pl-PL" dirty="0"/>
              <a:t>To nie tak, że się </a:t>
            </a:r>
            <a:r>
              <a:rPr lang="pl-PL" dirty="0" smtClean="0"/>
              <a:t>boję </a:t>
            </a:r>
            <a:r>
              <a:rPr lang="pl-PL" dirty="0"/>
              <a:t>śmierci, ja tylko nie chciałbym tam być kiedy to się dzieje”.</a:t>
            </a:r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dirty="0"/>
              <a:t> W filmie „Boris spotyka Śmierć i </a:t>
            </a:r>
            <a:r>
              <a:rPr lang="pl-PL" dirty="0" smtClean="0"/>
              <a:t>pyta. Co </a:t>
            </a:r>
            <a:r>
              <a:rPr lang="pl-PL" dirty="0"/>
              <a:t>się z nami dzieje po śmierci? Czy jest niebo? Piekło? Bóg? Czy są tam dziewczyny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035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William Shakespeare </a:t>
            </a:r>
          </a:p>
        </p:txBody>
      </p:sp>
      <p:pic>
        <p:nvPicPr>
          <p:cNvPr id="7" name="Symbol zastępczy obraz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6" b="7736"/>
          <a:stretch>
            <a:fillRect/>
          </a:stretch>
        </p:blipFill>
        <p:spPr/>
      </p:pic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Świat jest teat­rem, ak­to­rami ludzie, którzy ko­lej­no wchodzą i znikają.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48496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Czy </a:t>
            </a:r>
            <a:r>
              <a:rPr lang="pl-PL" dirty="0"/>
              <a:t>sztuka powinna być garna w szpitalu dla dorosłych?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Czy </a:t>
            </a:r>
            <a:r>
              <a:rPr lang="pl-PL" dirty="0"/>
              <a:t>technologia 4D/5D pozawala na obecność sztuk teatralnych w chorobie?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Czy </a:t>
            </a:r>
            <a:r>
              <a:rPr lang="pl-PL" dirty="0"/>
              <a:t>możemy pisać scenariusze własnego życia w chorobie i co to nam da?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Jak </a:t>
            </a:r>
            <a:r>
              <a:rPr lang="pl-PL" dirty="0"/>
              <a:t>powinna wyglądać scena finałowa naszej sztuki?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Jakie </a:t>
            </a:r>
            <a:r>
              <a:rPr lang="pl-PL" dirty="0"/>
              <a:t>najczęściej są poruszane problemy medyczne w sztukach teatralnych? (w Hamlecie scena otrucia króla., w Romeo i Julia anestezja Julii, jako upozorowana śmierć i samobójstwo Romea., 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Wrażliwość </a:t>
            </a:r>
            <a:r>
              <a:rPr lang="pl-PL" dirty="0"/>
              <a:t>społeczna Czechowa i jej efekty </a:t>
            </a:r>
            <a:r>
              <a:rPr lang="pl-PL" dirty="0" smtClean="0"/>
              <a:t>po doświadczeniach </a:t>
            </a:r>
            <a:r>
              <a:rPr lang="pl-PL" dirty="0"/>
              <a:t>Sachalinie i</a:t>
            </a:r>
            <a:r>
              <a:rPr lang="pl-PL" dirty="0" smtClean="0"/>
              <a:t> </a:t>
            </a:r>
            <a:r>
              <a:rPr lang="pl-PL" dirty="0"/>
              <a:t>jego działalności jako lekarza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Scena </a:t>
            </a:r>
            <a:r>
              <a:rPr lang="pl-PL" dirty="0"/>
              <a:t>teatralna i teatr jako miejsce empatyczne, jako miejsce, które wyrywa nas z rzeczywistości, żyjemy w innym świecie, problemami innych i wraz z innymi, jest to przeżycie zbiorowe </a:t>
            </a:r>
          </a:p>
          <a:p>
            <a:pPr>
              <a:buClr>
                <a:schemeClr val="accent2"/>
              </a:buClr>
              <a:buSzPct val="150000"/>
            </a:pPr>
            <a:r>
              <a:rPr lang="pl-PL" dirty="0" smtClean="0"/>
              <a:t>Czy </a:t>
            </a:r>
            <a:r>
              <a:rPr lang="pl-PL" dirty="0"/>
              <a:t>teatr przerysowując, interpretując nie wyjaśnia innej strony choroby, leczenia etc</a:t>
            </a:r>
            <a:r>
              <a:rPr lang="pl-PL" dirty="0" smtClean="0"/>
              <a:t>.?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593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Teatr intymności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Teatr zapewnia nam </a:t>
            </a:r>
            <a:r>
              <a:rPr lang="pl-PL" dirty="0" smtClean="0"/>
              <a:t>intymność ograniczoną, do momentu, w którym spektakl się kończy, martwi wstają i kłaniają się, oklaski, gasną światła. </a:t>
            </a:r>
          </a:p>
          <a:p>
            <a:pPr marL="0" indent="0">
              <a:buNone/>
            </a:pPr>
            <a:r>
              <a:rPr lang="pl-PL" dirty="0" smtClean="0"/>
              <a:t>Medycyna, </a:t>
            </a:r>
            <a:r>
              <a:rPr lang="pl-PL" dirty="0"/>
              <a:t>która jest w stanie wielkiego wzbudzenia i silnych związków z </a:t>
            </a:r>
            <a:r>
              <a:rPr lang="pl-PL" dirty="0" smtClean="0"/>
              <a:t>rzeczywistością daje spektakl nieprzerwany do końca życia dopóki nie zgasną światła.</a:t>
            </a:r>
          </a:p>
        </p:txBody>
      </p:sp>
    </p:spTree>
    <p:extLst>
      <p:ext uri="{BB962C8B-B14F-4D97-AF65-F5344CB8AC3E}">
        <p14:creationId xmlns:p14="http://schemas.microsoft.com/office/powerpoint/2010/main" val="1160767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obrazu 5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5"/>
          <a:stretch/>
        </p:blipFill>
        <p:spPr>
          <a:xfrm>
            <a:off x="2182800" y="55668"/>
            <a:ext cx="7270294" cy="6802331"/>
          </a:xfrm>
        </p:spPr>
      </p:pic>
    </p:spTree>
    <p:extLst>
      <p:ext uri="{BB962C8B-B14F-4D97-AF65-F5344CB8AC3E}">
        <p14:creationId xmlns:p14="http://schemas.microsoft.com/office/powerpoint/2010/main" val="219923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49251" y="824248"/>
            <a:ext cx="97106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Sztuka ma swoje źródła w starożytnych formach kultu religijnego. Pochodzi od świąt w starożytnej Grecji organizowanych na cześć Dionizosa, boga wina, urodzajów, a także narodzin i śmierci.</a:t>
            </a:r>
          </a:p>
          <a:p>
            <a:endParaRPr lang="pl-PL" sz="2800" dirty="0" smtClean="0"/>
          </a:p>
          <a:p>
            <a:r>
              <a:rPr lang="pl-PL" sz="2800" dirty="0"/>
              <a:t>T</a:t>
            </a:r>
            <a:r>
              <a:rPr lang="pl-PL" sz="2800" dirty="0" smtClean="0"/>
              <a:t>eatr pochodzi z potrzeby uczuć, dotka dziedzin medycyny takich jak genetyka, prokreacja, perinatologia czy neonatologia perinatologia (narodziny życia), przepowiada jego koniec intensywna terapia, tanatologia (dobra śmierć).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249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Funkcje teatru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Propagandowa Estetyczna Informacyjna Usługowa Rozrywkowa Społeczna Filozoficzna Psychologiczna Twórcza</a:t>
            </a:r>
          </a:p>
          <a:p>
            <a:pPr marL="0" indent="0">
              <a:buNone/>
            </a:pPr>
            <a:r>
              <a:rPr lang="pl-PL" sz="6000" dirty="0" smtClean="0"/>
              <a:t>Terapeutyczna</a:t>
            </a:r>
            <a:r>
              <a:rPr lang="pl-PL" sz="4800" dirty="0" smtClean="0"/>
              <a:t> </a:t>
            </a:r>
          </a:p>
          <a:p>
            <a:pPr marL="0" indent="0">
              <a:buNone/>
            </a:pPr>
            <a:r>
              <a:rPr lang="pl-PL" sz="2800" i="1" dirty="0" smtClean="0"/>
              <a:t>(ludzie z kaszlem chodzą do teatru a nie do lekarza)</a:t>
            </a: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29401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theatre</a:t>
            </a:r>
            <a:r>
              <a:rPr lang="pl-PL" dirty="0"/>
              <a:t> czyli teatr ruchu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Teatr ruchu jest ostatnimi czasy jedną z najmodniejszych form działalności twórczej (zwłaszcza wśród </a:t>
            </a:r>
            <a:r>
              <a:rPr lang="pl-PL" dirty="0" smtClean="0"/>
              <a:t>amatorów) </a:t>
            </a:r>
            <a:r>
              <a:rPr lang="pl-PL" dirty="0"/>
              <a:t>jest to połączenie sztuki i </a:t>
            </a:r>
            <a:r>
              <a:rPr lang="pl-PL" dirty="0" smtClean="0"/>
              <a:t>ruchu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4400" dirty="0"/>
              <a:t>Ł</a:t>
            </a:r>
            <a:r>
              <a:rPr lang="pl-PL" sz="4400" dirty="0" smtClean="0"/>
              <a:t>ączy </a:t>
            </a:r>
            <a:r>
              <a:rPr lang="pl-PL" sz="4400" dirty="0"/>
              <a:t>rozwój fizyczny z rozwojem </a:t>
            </a:r>
            <a:r>
              <a:rPr lang="pl-PL" sz="4400" dirty="0" smtClean="0"/>
              <a:t>duchowym</a:t>
            </a:r>
          </a:p>
        </p:txBody>
      </p:sp>
    </p:spTree>
    <p:extLst>
      <p:ext uri="{BB962C8B-B14F-4D97-AF65-F5344CB8AC3E}">
        <p14:creationId xmlns:p14="http://schemas.microsoft.com/office/powerpoint/2010/main" val="25596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Lekarz </a:t>
            </a:r>
            <a:r>
              <a:rPr lang="pl-PL" dirty="0"/>
              <a:t>i </a:t>
            </a:r>
            <a:r>
              <a:rPr lang="pl-PL" dirty="0" smtClean="0"/>
              <a:t>pacjent </a:t>
            </a:r>
            <a:r>
              <a:rPr lang="pl-PL" dirty="0"/>
              <a:t>w teatrze życia i </a:t>
            </a:r>
            <a:r>
              <a:rPr lang="pl-PL" dirty="0" smtClean="0"/>
              <a:t>śmierci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Życie </a:t>
            </a:r>
            <a:r>
              <a:rPr lang="pl-PL" dirty="0"/>
              <a:t>lekarza i pacjenta toczy swój bieg w teatrze bez widzów, w czterech ścianach pokoju wypełnionego sprzętem monitorującym i samotności ich dwojga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sz="2000" i="1" dirty="0" smtClean="0"/>
              <a:t>(tekst z książki „Wszystko co małe jest piękne”)</a:t>
            </a:r>
            <a:endParaRPr lang="pl-PL" sz="2000" i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15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6" t="16524"/>
          <a:stretch/>
        </p:blipFill>
        <p:spPr>
          <a:xfrm>
            <a:off x="3662134" y="-20904"/>
            <a:ext cx="6344751" cy="687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Jaką rolę gra pacjent?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50000"/>
                </a:schemeClr>
              </a:buClr>
              <a:buSzPct val="150000"/>
            </a:pPr>
            <a:r>
              <a:rPr lang="pl-PL" dirty="0" smtClean="0"/>
              <a:t>Bardziej chorego niż jest?</a:t>
            </a:r>
          </a:p>
          <a:p>
            <a:pPr>
              <a:buClr>
                <a:schemeClr val="accent5">
                  <a:lumMod val="50000"/>
                </a:schemeClr>
              </a:buClr>
              <a:buSzPct val="150000"/>
            </a:pPr>
            <a:r>
              <a:rPr lang="pl-PL" dirty="0" smtClean="0"/>
              <a:t>Mniej chorego niż w rzeczywistości?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Jaką rolę gra lekarz?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/>
              <a:t>Lekarz jest aktorem i gra dla </a:t>
            </a:r>
            <a:r>
              <a:rPr lang="pl-PL" dirty="0" smtClean="0"/>
              <a:t>pacjenta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 smtClean="0"/>
              <a:t>Kiedy </a:t>
            </a:r>
            <a:r>
              <a:rPr lang="pl-PL" dirty="0"/>
              <a:t>diagnoza jest niepewna, a leczenie </a:t>
            </a:r>
            <a:r>
              <a:rPr lang="pl-PL" dirty="0" smtClean="0"/>
              <a:t>niepewne powinien </a:t>
            </a:r>
            <a:r>
              <a:rPr lang="pl-PL" dirty="0"/>
              <a:t>raczej wykazać się pewnością niż </a:t>
            </a:r>
            <a:r>
              <a:rPr lang="pl-PL" dirty="0" smtClean="0"/>
              <a:t>zwątpieniem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</a:pPr>
            <a:r>
              <a:rPr lang="pl-PL" dirty="0" smtClean="0"/>
              <a:t>Pewność lekarza nie powinna być arogancją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8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1058</Words>
  <Application>Microsoft Office PowerPoint</Application>
  <PresentationFormat>Panoramiczny</PresentationFormat>
  <Paragraphs>89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新細明體</vt:lpstr>
      <vt:lpstr>Arial</vt:lpstr>
      <vt:lpstr>Calibri</vt:lpstr>
      <vt:lpstr>Open Sans</vt:lpstr>
      <vt:lpstr>1_Motyw pakietu Office</vt:lpstr>
      <vt:lpstr>Sztuka, filozofia i medycyna w teatrze</vt:lpstr>
      <vt:lpstr>Prezentacja programu PowerPoint</vt:lpstr>
      <vt:lpstr>Prezentacja programu PowerPoint</vt:lpstr>
      <vt:lpstr>Funkcje teatru</vt:lpstr>
      <vt:lpstr>Physical theatre czyli teatr ruchu</vt:lpstr>
      <vt:lpstr>Lekarz i pacjent w teatrze życia i śmierci</vt:lpstr>
      <vt:lpstr>Prezentacja programu PowerPoint</vt:lpstr>
      <vt:lpstr>Jaką rolę gra pacjent?</vt:lpstr>
      <vt:lpstr>Jaką rolę gra lekarz?</vt:lpstr>
      <vt:lpstr>Akt pierwszy prezentacja i przyłożenie uwagi</vt:lpstr>
      <vt:lpstr>Uważność</vt:lpstr>
      <vt:lpstr>Teatroterapia </vt:lpstr>
      <vt:lpstr>Jak działa?</vt:lpstr>
      <vt:lpstr>Intymność nieśpieszna</vt:lpstr>
      <vt:lpstr>Medykalizacja i kultura</vt:lpstr>
      <vt:lpstr>Jest różnica pomiędzy “teatrem w zdrowiu” a “teatroterapią”</vt:lpstr>
      <vt:lpstr>Helen Nicholson</vt:lpstr>
      <vt:lpstr>act2</vt:lpstr>
      <vt:lpstr>act2</vt:lpstr>
      <vt:lpstr>Dla psychicznie chorych</vt:lpstr>
      <vt:lpstr>Woody Allen</vt:lpstr>
      <vt:lpstr>William Shakespeare </vt:lpstr>
      <vt:lpstr>Pytania</vt:lpstr>
      <vt:lpstr>Teatr intymności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Sztuka, filozofia i medycyna w teatrze</dc:title>
  <dc:creator>Jacek Rudnicki</dc:creator>
  <cp:lastModifiedBy>Jacek Rudnicki</cp:lastModifiedBy>
  <cp:revision>33</cp:revision>
  <dcterms:created xsi:type="dcterms:W3CDTF">2017-05-02T05:49:11Z</dcterms:created>
  <dcterms:modified xsi:type="dcterms:W3CDTF">2023-10-01T13:28:57Z</dcterms:modified>
</cp:coreProperties>
</file>